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9"/>
  </p:notesMasterIdLst>
  <p:sldIdLst>
    <p:sldId id="257" r:id="rId2"/>
    <p:sldId id="258" r:id="rId3"/>
    <p:sldId id="261" r:id="rId4"/>
    <p:sldId id="262" r:id="rId5"/>
    <p:sldId id="263" r:id="rId6"/>
    <p:sldId id="267" r:id="rId7"/>
    <p:sldId id="268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15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est" initials="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4EE77C5-51CA-4B65-89E1-FFE7B4CBCB50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7033"/>
  </p:normalViewPr>
  <p:slideViewPr>
    <p:cSldViewPr snapToGrid="0">
      <p:cViewPr varScale="1">
        <p:scale>
          <a:sx n="85" d="100"/>
          <a:sy n="85" d="100"/>
        </p:scale>
        <p:origin x="48" y="58"/>
      </p:cViewPr>
      <p:guideLst>
        <p:guide orient="horz" pos="1615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 lang="en-US" altLang="ko-K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dfc392bce_2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endParaRPr lang="en-US" altLang="ko-KR"/>
          </a:p>
        </p:txBody>
      </p:sp>
      <p:sp>
        <p:nvSpPr>
          <p:cNvPr id="120" name="Google Shape;120;g1dfc392bce_2_11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dfc392bce_2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endParaRPr lang="en-US" altLang="ko-KR"/>
          </a:p>
        </p:txBody>
      </p:sp>
      <p:sp>
        <p:nvSpPr>
          <p:cNvPr id="139" name="Google Shape;139;g1dfc392bce_2_1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dfc392bce_2_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endParaRPr lang="en-US" altLang="ko-KR"/>
          </a:p>
        </p:txBody>
      </p:sp>
      <p:sp>
        <p:nvSpPr>
          <p:cNvPr id="525" name="Google Shape;525;g1dfc392bce_2_4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lvl="0"/>
            <a:r>
              <a:rPr lang="ko-KR" altLang="en-US"/>
              <a:t>하드웨어 구성</a:t>
            </a:r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lvl="0"/>
            <a:r>
              <a:rPr lang="ko-KR" altLang="en-US"/>
              <a:t>하드웨어 구성</a:t>
            </a:r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dfc392bce_2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endParaRPr lang="ko-KR" altLang="en-US"/>
          </a:p>
        </p:txBody>
      </p:sp>
      <p:sp>
        <p:nvSpPr>
          <p:cNvPr id="221" name="Google Shape;221;g1dfc392bce_2_20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1dfc392bce_2_8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endParaRPr lang="ko-KR" altLang="en-US"/>
          </a:p>
        </p:txBody>
      </p:sp>
      <p:sp>
        <p:nvSpPr>
          <p:cNvPr id="844" name="Google Shape;844;g1dfc392bce_2_80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 layout">
  <p:cSld name="Cover Slide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/>
          <p:nvPr/>
        </p:nvSpPr>
        <p:spPr>
          <a:xfrm>
            <a:off x="2979198" y="996200"/>
            <a:ext cx="3240300" cy="3240300"/>
          </a:xfrm>
          <a:prstGeom prst="ellipse">
            <a:avLst/>
          </a:prstGeom>
          <a:noFill/>
          <a:ln w="15875" cap="flat" cmpd="sng">
            <a:solidFill>
              <a:srgbClr val="69B6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2926648" y="2792575"/>
            <a:ext cx="33423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2926651" y="1639625"/>
            <a:ext cx="3355500" cy="11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Layout">
  <p:cSld name="Agenda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asic Layout">
  <p:cSld name="2_Basic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-25" y="139775"/>
            <a:ext cx="91440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ubTitle" idx="1"/>
          </p:nvPr>
        </p:nvSpPr>
        <p:spPr>
          <a:xfrm>
            <a:off x="-25" y="647350"/>
            <a:ext cx="91440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Layout">
  <p:cSld name="Basic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256200" y="139775"/>
            <a:ext cx="88878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ubTitle" idx="1"/>
          </p:nvPr>
        </p:nvSpPr>
        <p:spPr>
          <a:xfrm>
            <a:off x="256200" y="667057"/>
            <a:ext cx="88878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and Contents Layout">
  <p:cSld name="Images and Contents Layout">
    <p:bg>
      <p:bgPr>
        <a:solidFill>
          <a:srgbClr val="69B6C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 descr="D:\KBM-정애\014-Fullppt\PNG이미지\모니터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1560" y="1286352"/>
            <a:ext cx="3672300" cy="36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>
            <a:spLocks noGrp="1"/>
          </p:cNvSpPr>
          <p:nvPr>
            <p:ph type="pic" idx="2"/>
          </p:nvPr>
        </p:nvSpPr>
        <p:spPr>
          <a:xfrm>
            <a:off x="771161" y="1446782"/>
            <a:ext cx="3325200" cy="2323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-25" y="139775"/>
            <a:ext cx="91440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-25" y="647350"/>
            <a:ext cx="91440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 Layout">
  <p:cSld name="End Slide Layout">
    <p:bg>
      <p:bgPr>
        <a:solidFill>
          <a:srgbClr val="57A7BD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descr="G:\002-KIMS BUSINESS\007-02-Googleslidesppt\02-GSppt-Contents-Kim\20170429\02-\item01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5165" y="357831"/>
            <a:ext cx="3101700" cy="341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/>
          <p:nvPr/>
        </p:nvSpPr>
        <p:spPr>
          <a:xfrm rot="2538696">
            <a:off x="-150327" y="312850"/>
            <a:ext cx="1311571" cy="2767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73179"/>
                </a:moveTo>
                <a:lnTo>
                  <a:pt x="115058" y="73179"/>
                </a:lnTo>
                <a:cubicBezTo>
                  <a:pt x="117787" y="73179"/>
                  <a:pt x="120000" y="83660"/>
                  <a:pt x="120000" y="96589"/>
                </a:cubicBezTo>
                <a:cubicBezTo>
                  <a:pt x="120000" y="109519"/>
                  <a:pt x="117787" y="120000"/>
                  <a:pt x="115058" y="120000"/>
                </a:cubicBezTo>
                <a:lnTo>
                  <a:pt x="8998" y="120000"/>
                </a:lnTo>
                <a:close/>
                <a:moveTo>
                  <a:pt x="1213" y="46820"/>
                </a:moveTo>
                <a:lnTo>
                  <a:pt x="12068" y="0"/>
                </a:lnTo>
                <a:lnTo>
                  <a:pt x="90645" y="0"/>
                </a:lnTo>
                <a:cubicBezTo>
                  <a:pt x="93374" y="0"/>
                  <a:pt x="95586" y="10480"/>
                  <a:pt x="95586" y="23410"/>
                </a:cubicBezTo>
                <a:cubicBezTo>
                  <a:pt x="95586" y="36339"/>
                  <a:pt x="93374" y="46820"/>
                  <a:pt x="90645" y="46820"/>
                </a:cubicBezTo>
                <a:close/>
              </a:path>
            </a:pathLst>
          </a:custGeom>
          <a:solidFill>
            <a:schemeClr val="lt1">
              <a:alpha val="2588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0"/>
          <p:cNvSpPr/>
          <p:nvPr/>
        </p:nvSpPr>
        <p:spPr>
          <a:xfrm rot="2539008">
            <a:off x="7980763" y="4555214"/>
            <a:ext cx="1314114" cy="2767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5811" y="80036"/>
                </a:moveTo>
                <a:cubicBezTo>
                  <a:pt x="26703" y="75800"/>
                  <a:pt x="27937" y="73179"/>
                  <a:pt x="29299" y="73179"/>
                </a:cubicBezTo>
                <a:lnTo>
                  <a:pt x="117033" y="73179"/>
                </a:lnTo>
                <a:lnTo>
                  <a:pt x="106198" y="119999"/>
                </a:lnTo>
                <a:lnTo>
                  <a:pt x="29299" y="120000"/>
                </a:lnTo>
                <a:cubicBezTo>
                  <a:pt x="26575" y="120000"/>
                  <a:pt x="24366" y="109519"/>
                  <a:pt x="24366" y="96589"/>
                </a:cubicBezTo>
                <a:cubicBezTo>
                  <a:pt x="24366" y="90125"/>
                  <a:pt x="24919" y="84272"/>
                  <a:pt x="25811" y="80036"/>
                </a:cubicBezTo>
                <a:close/>
                <a:moveTo>
                  <a:pt x="1444" y="6857"/>
                </a:moveTo>
                <a:cubicBezTo>
                  <a:pt x="2337" y="2620"/>
                  <a:pt x="3570" y="0"/>
                  <a:pt x="4932" y="0"/>
                </a:cubicBezTo>
                <a:lnTo>
                  <a:pt x="111018" y="0"/>
                </a:lnTo>
                <a:lnTo>
                  <a:pt x="120000" y="46820"/>
                </a:lnTo>
                <a:lnTo>
                  <a:pt x="4932" y="46820"/>
                </a:lnTo>
                <a:cubicBezTo>
                  <a:pt x="2208" y="46820"/>
                  <a:pt x="0" y="36339"/>
                  <a:pt x="0" y="23410"/>
                </a:cubicBezTo>
                <a:cubicBezTo>
                  <a:pt x="0" y="16945"/>
                  <a:pt x="551" y="11093"/>
                  <a:pt x="1444" y="6857"/>
                </a:cubicBezTo>
                <a:close/>
              </a:path>
            </a:pathLst>
          </a:custGeom>
          <a:solidFill>
            <a:schemeClr val="lt1">
              <a:alpha val="2078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-25" y="3777225"/>
            <a:ext cx="91440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1"/>
          </p:nvPr>
        </p:nvSpPr>
        <p:spPr>
          <a:xfrm>
            <a:off x="-25" y="4346202"/>
            <a:ext cx="91440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 Ligh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>
              <a:spcBef>
                <a:spcPct val="0"/>
              </a:spcBef>
              <a:spcAft>
                <a:spcPct val="0"/>
              </a:spcAft>
              <a:buNone/>
            </a:pPr>
            <a:fld id="{00000000-1234-1234-1234-123412341234}" type="slidenum">
              <a:rPr lang="en" altLang="ko-KR"/>
              <a:pPr marL="0" lv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‹#›</a:t>
            </a:fld>
            <a:endParaRPr lang="en-US" altLang="ko-K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subTitle" idx="1"/>
          </p:nvPr>
        </p:nvSpPr>
        <p:spPr>
          <a:xfrm>
            <a:off x="5801700" y="3897866"/>
            <a:ext cx="3342300" cy="8640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ko-KR" altLang="en-US" sz="1200" dirty="0">
                <a:solidFill>
                  <a:schemeClr val="bg1"/>
                </a:solidFill>
              </a:rPr>
              <a:t>지도교수   </a:t>
            </a:r>
            <a:r>
              <a:rPr lang="en-US" altLang="ko-KR" sz="1200" dirty="0">
                <a:solidFill>
                  <a:schemeClr val="bg1"/>
                </a:solidFill>
              </a:rPr>
              <a:t>:</a:t>
            </a:r>
            <a:r>
              <a:rPr lang="ko-KR" altLang="en-US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박태형교수님</a:t>
            </a:r>
          </a:p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en-US" altLang="ko-KR" sz="1200" dirty="0">
                <a:solidFill>
                  <a:schemeClr val="bg1"/>
                </a:solidFill>
              </a:rPr>
              <a:t>           2014038034 </a:t>
            </a:r>
            <a:r>
              <a:rPr lang="ko-KR" altLang="en-US" sz="1200" dirty="0">
                <a:solidFill>
                  <a:schemeClr val="bg1"/>
                </a:solidFill>
              </a:rPr>
              <a:t>정운표</a:t>
            </a:r>
          </a:p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en-US" altLang="ko-KR" sz="1200" dirty="0">
                <a:solidFill>
                  <a:schemeClr val="bg1"/>
                </a:solidFill>
              </a:rPr>
              <a:t>           2014038117 </a:t>
            </a:r>
            <a:r>
              <a:rPr lang="ko-KR" altLang="en-US" sz="1200" dirty="0">
                <a:solidFill>
                  <a:schemeClr val="bg1"/>
                </a:solidFill>
              </a:rPr>
              <a:t>임민혁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1971474" y="1940509"/>
            <a:ext cx="5175114" cy="1192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ko-KR" altLang="en-US" dirty="0"/>
              <a:t>졸음운전 방지 장치</a:t>
            </a:r>
            <a:endParaRPr lang="en-US" altLang="ko-KR" dirty="0"/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/>
              <a:t>(Drowsy Driver Detection Device)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/>
        </p:nvSpPr>
        <p:spPr>
          <a:xfrm>
            <a:off x="2051720" y="267494"/>
            <a:ext cx="7092280" cy="375236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en-US" altLang="ko-KR" sz="2800">
                <a:solidFill>
                  <a:schemeClr val="lt1"/>
                </a:solidFill>
              </a:rPr>
              <a:t>CONTENTS</a:t>
            </a:r>
            <a:endParaRPr lang="en-US" altLang="ko-KR" sz="2800"/>
          </a:p>
        </p:txBody>
      </p:sp>
      <p:sp>
        <p:nvSpPr>
          <p:cNvPr id="142" name="Google Shape;142;p25"/>
          <p:cNvSpPr/>
          <p:nvPr/>
        </p:nvSpPr>
        <p:spPr>
          <a:xfrm>
            <a:off x="1588457" y="1862333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5"/>
          <p:cNvSpPr/>
          <p:nvPr/>
        </p:nvSpPr>
        <p:spPr>
          <a:xfrm>
            <a:off x="1582228" y="2908615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5"/>
          <p:cNvSpPr/>
          <p:nvPr/>
        </p:nvSpPr>
        <p:spPr>
          <a:xfrm>
            <a:off x="1575998" y="3925272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5"/>
          <p:cNvSpPr txBox="1"/>
          <p:nvPr/>
        </p:nvSpPr>
        <p:spPr>
          <a:xfrm>
            <a:off x="2568235" y="2097240"/>
            <a:ext cx="5478427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2000" b="1" dirty="0">
                <a:solidFill>
                  <a:schemeClr val="lt1"/>
                </a:solidFill>
              </a:rPr>
              <a:t>소프트웨어 제작 현황 </a:t>
            </a:r>
            <a:endParaRPr lang="en-US" altLang="ko-KR" sz="2000" b="1" dirty="0">
              <a:solidFill>
                <a:schemeClr val="lt1"/>
              </a:solidFill>
              <a:sym typeface="Arial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2568235" y="3150976"/>
            <a:ext cx="5466781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2000" b="1" dirty="0">
                <a:solidFill>
                  <a:schemeClr val="lt1"/>
                </a:solidFill>
              </a:rPr>
              <a:t>하드웨어 제작 현황</a:t>
            </a:r>
            <a:endParaRPr lang="en-US" altLang="ko-KR" sz="20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2568235" y="4156166"/>
            <a:ext cx="5451992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향후 계획</a:t>
            </a:r>
            <a:endParaRPr lang="en-US" altLang="ko-KR" sz="2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5"/>
          <p:cNvSpPr/>
          <p:nvPr/>
        </p:nvSpPr>
        <p:spPr>
          <a:xfrm>
            <a:off x="1804408" y="3150976"/>
            <a:ext cx="325226" cy="32794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018;p60"/>
          <p:cNvSpPr/>
          <p:nvPr/>
        </p:nvSpPr>
        <p:spPr>
          <a:xfrm rot="16200000" flipH="1">
            <a:off x="1802821" y="2107256"/>
            <a:ext cx="343971" cy="3239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4609" y="52208"/>
                </a:moveTo>
                <a:lnTo>
                  <a:pt x="114609" y="67089"/>
                </a:lnTo>
                <a:cubicBezTo>
                  <a:pt x="114609" y="68670"/>
                  <a:pt x="115816" y="69951"/>
                  <a:pt x="117304" y="69951"/>
                </a:cubicBezTo>
                <a:lnTo>
                  <a:pt x="117304" y="69951"/>
                </a:lnTo>
                <a:cubicBezTo>
                  <a:pt x="118793" y="69951"/>
                  <a:pt x="120000" y="68670"/>
                  <a:pt x="120000" y="67089"/>
                </a:cubicBezTo>
                <a:lnTo>
                  <a:pt x="119999" y="52208"/>
                </a:lnTo>
                <a:cubicBezTo>
                  <a:pt x="119999" y="50627"/>
                  <a:pt x="118793" y="49346"/>
                  <a:pt x="117304" y="49346"/>
                </a:cubicBezTo>
                <a:cubicBezTo>
                  <a:pt x="115816" y="49346"/>
                  <a:pt x="114609" y="50627"/>
                  <a:pt x="114609" y="52208"/>
                </a:cubicBezTo>
                <a:moveTo>
                  <a:pt x="106256" y="49918"/>
                </a:moveTo>
                <a:lnTo>
                  <a:pt x="106256" y="69379"/>
                </a:lnTo>
                <a:cubicBezTo>
                  <a:pt x="106256" y="70960"/>
                  <a:pt x="107463" y="72241"/>
                  <a:pt x="108951" y="72241"/>
                </a:cubicBezTo>
                <a:lnTo>
                  <a:pt x="108951" y="72241"/>
                </a:lnTo>
                <a:cubicBezTo>
                  <a:pt x="110440" y="72241"/>
                  <a:pt x="111646" y="70960"/>
                  <a:pt x="111646" y="69379"/>
                </a:cubicBezTo>
                <a:lnTo>
                  <a:pt x="111646" y="49918"/>
                </a:lnTo>
                <a:cubicBezTo>
                  <a:pt x="111646" y="48337"/>
                  <a:pt x="110440" y="47056"/>
                  <a:pt x="108951" y="47056"/>
                </a:cubicBezTo>
                <a:cubicBezTo>
                  <a:pt x="107463" y="47056"/>
                  <a:pt x="106256" y="48337"/>
                  <a:pt x="106256" y="49918"/>
                </a:cubicBezTo>
                <a:moveTo>
                  <a:pt x="97903" y="48773"/>
                </a:moveTo>
                <a:lnTo>
                  <a:pt x="97903" y="70524"/>
                </a:lnTo>
                <a:cubicBezTo>
                  <a:pt x="97903" y="72104"/>
                  <a:pt x="99109" y="73386"/>
                  <a:pt x="100598" y="73386"/>
                </a:cubicBezTo>
                <a:lnTo>
                  <a:pt x="100598" y="73386"/>
                </a:lnTo>
                <a:cubicBezTo>
                  <a:pt x="102086" y="73386"/>
                  <a:pt x="103293" y="72104"/>
                  <a:pt x="103293" y="70524"/>
                </a:cubicBezTo>
                <a:lnTo>
                  <a:pt x="103293" y="48773"/>
                </a:lnTo>
                <a:cubicBezTo>
                  <a:pt x="103293" y="47193"/>
                  <a:pt x="102086" y="45911"/>
                  <a:pt x="100598" y="45911"/>
                </a:cubicBezTo>
                <a:cubicBezTo>
                  <a:pt x="99109" y="45911"/>
                  <a:pt x="97903" y="47193"/>
                  <a:pt x="97903" y="48773"/>
                </a:cubicBezTo>
                <a:moveTo>
                  <a:pt x="53856" y="54256"/>
                </a:moveTo>
                <a:cubicBezTo>
                  <a:pt x="53856" y="53338"/>
                  <a:pt x="54558" y="52593"/>
                  <a:pt x="55423" y="52593"/>
                </a:cubicBezTo>
                <a:lnTo>
                  <a:pt x="57787" y="52593"/>
                </a:lnTo>
                <a:lnTo>
                  <a:pt x="57787" y="49895"/>
                </a:lnTo>
                <a:cubicBezTo>
                  <a:pt x="57787" y="49843"/>
                  <a:pt x="57790" y="49793"/>
                  <a:pt x="57844" y="49750"/>
                </a:cubicBezTo>
                <a:lnTo>
                  <a:pt x="57714" y="49315"/>
                </a:lnTo>
                <a:cubicBezTo>
                  <a:pt x="57790" y="48400"/>
                  <a:pt x="58549" y="47723"/>
                  <a:pt x="59411" y="47803"/>
                </a:cubicBezTo>
                <a:lnTo>
                  <a:pt x="91653" y="50798"/>
                </a:lnTo>
                <a:cubicBezTo>
                  <a:pt x="92515" y="50878"/>
                  <a:pt x="93152" y="51685"/>
                  <a:pt x="93077" y="52600"/>
                </a:cubicBezTo>
                <a:cubicBezTo>
                  <a:pt x="93002" y="53515"/>
                  <a:pt x="92242" y="54191"/>
                  <a:pt x="91380" y="54111"/>
                </a:cubicBezTo>
                <a:cubicBezTo>
                  <a:pt x="80879" y="53136"/>
                  <a:pt x="70377" y="52160"/>
                  <a:pt x="59875" y="51185"/>
                </a:cubicBezTo>
                <a:lnTo>
                  <a:pt x="59875" y="52593"/>
                </a:lnTo>
                <a:lnTo>
                  <a:pt x="62240" y="52593"/>
                </a:lnTo>
                <a:cubicBezTo>
                  <a:pt x="63105" y="52593"/>
                  <a:pt x="63806" y="53338"/>
                  <a:pt x="63806" y="54256"/>
                </a:cubicBezTo>
                <a:lnTo>
                  <a:pt x="63806" y="54256"/>
                </a:lnTo>
                <a:cubicBezTo>
                  <a:pt x="63806" y="55175"/>
                  <a:pt x="63105" y="55919"/>
                  <a:pt x="62240" y="55919"/>
                </a:cubicBezTo>
                <a:cubicBezTo>
                  <a:pt x="61452" y="55919"/>
                  <a:pt x="60664" y="55919"/>
                  <a:pt x="59875" y="55919"/>
                </a:cubicBezTo>
                <a:lnTo>
                  <a:pt x="59875" y="58197"/>
                </a:lnTo>
                <a:lnTo>
                  <a:pt x="62240" y="58197"/>
                </a:lnTo>
                <a:cubicBezTo>
                  <a:pt x="63105" y="58197"/>
                  <a:pt x="63806" y="58942"/>
                  <a:pt x="63806" y="59860"/>
                </a:cubicBezTo>
                <a:lnTo>
                  <a:pt x="63806" y="59860"/>
                </a:lnTo>
                <a:cubicBezTo>
                  <a:pt x="63806" y="60778"/>
                  <a:pt x="63105" y="61523"/>
                  <a:pt x="62240" y="61523"/>
                </a:cubicBezTo>
                <a:cubicBezTo>
                  <a:pt x="61452" y="61523"/>
                  <a:pt x="60664" y="61523"/>
                  <a:pt x="59875" y="61523"/>
                </a:cubicBezTo>
                <a:lnTo>
                  <a:pt x="59875" y="63801"/>
                </a:lnTo>
                <a:lnTo>
                  <a:pt x="62240" y="63801"/>
                </a:lnTo>
                <a:cubicBezTo>
                  <a:pt x="63105" y="63801"/>
                  <a:pt x="63806" y="64546"/>
                  <a:pt x="63806" y="65464"/>
                </a:cubicBezTo>
                <a:lnTo>
                  <a:pt x="63806" y="65464"/>
                </a:lnTo>
                <a:cubicBezTo>
                  <a:pt x="63806" y="66382"/>
                  <a:pt x="63105" y="67127"/>
                  <a:pt x="62240" y="67127"/>
                </a:cubicBezTo>
                <a:cubicBezTo>
                  <a:pt x="61452" y="67127"/>
                  <a:pt x="60664" y="67127"/>
                  <a:pt x="59875" y="67127"/>
                </a:cubicBezTo>
                <a:lnTo>
                  <a:pt x="59875" y="68544"/>
                </a:lnTo>
                <a:lnTo>
                  <a:pt x="91233" y="65045"/>
                </a:lnTo>
                <a:cubicBezTo>
                  <a:pt x="92093" y="64949"/>
                  <a:pt x="92863" y="65611"/>
                  <a:pt x="92954" y="66525"/>
                </a:cubicBezTo>
                <a:cubicBezTo>
                  <a:pt x="93044" y="67438"/>
                  <a:pt x="92420" y="68256"/>
                  <a:pt x="91560" y="68352"/>
                </a:cubicBezTo>
                <a:cubicBezTo>
                  <a:pt x="80831" y="69550"/>
                  <a:pt x="70101" y="70747"/>
                  <a:pt x="59372" y="71945"/>
                </a:cubicBezTo>
                <a:cubicBezTo>
                  <a:pt x="58511" y="72041"/>
                  <a:pt x="57741" y="71378"/>
                  <a:pt x="57650" y="70465"/>
                </a:cubicBezTo>
                <a:cubicBezTo>
                  <a:pt x="57630" y="70259"/>
                  <a:pt x="57646" y="70058"/>
                  <a:pt x="57807" y="69902"/>
                </a:cubicBezTo>
                <a:lnTo>
                  <a:pt x="57787" y="69850"/>
                </a:lnTo>
                <a:lnTo>
                  <a:pt x="57787" y="67127"/>
                </a:lnTo>
                <a:lnTo>
                  <a:pt x="55423" y="67127"/>
                </a:lnTo>
                <a:cubicBezTo>
                  <a:pt x="54558" y="67127"/>
                  <a:pt x="53856" y="66382"/>
                  <a:pt x="53856" y="65464"/>
                </a:cubicBezTo>
                <a:cubicBezTo>
                  <a:pt x="53856" y="64546"/>
                  <a:pt x="54558" y="63801"/>
                  <a:pt x="55423" y="63801"/>
                </a:cubicBezTo>
                <a:lnTo>
                  <a:pt x="57787" y="63801"/>
                </a:lnTo>
                <a:lnTo>
                  <a:pt x="57787" y="61523"/>
                </a:lnTo>
                <a:lnTo>
                  <a:pt x="55423" y="61523"/>
                </a:lnTo>
                <a:cubicBezTo>
                  <a:pt x="54558" y="61523"/>
                  <a:pt x="53856" y="60779"/>
                  <a:pt x="53856" y="59860"/>
                </a:cubicBezTo>
                <a:cubicBezTo>
                  <a:pt x="53856" y="58942"/>
                  <a:pt x="54558" y="58197"/>
                  <a:pt x="55423" y="58197"/>
                </a:cubicBezTo>
                <a:lnTo>
                  <a:pt x="57787" y="58197"/>
                </a:lnTo>
                <a:lnTo>
                  <a:pt x="57787" y="55919"/>
                </a:lnTo>
                <a:lnTo>
                  <a:pt x="55423" y="55919"/>
                </a:lnTo>
                <a:cubicBezTo>
                  <a:pt x="54558" y="55919"/>
                  <a:pt x="53856" y="55175"/>
                  <a:pt x="53856" y="54256"/>
                </a:cubicBezTo>
                <a:moveTo>
                  <a:pt x="48021" y="3132"/>
                </a:moveTo>
                <a:lnTo>
                  <a:pt x="48021" y="12530"/>
                </a:lnTo>
                <a:cubicBezTo>
                  <a:pt x="48021" y="14260"/>
                  <a:pt x="49342" y="15663"/>
                  <a:pt x="50971" y="15663"/>
                </a:cubicBezTo>
                <a:cubicBezTo>
                  <a:pt x="52601" y="15663"/>
                  <a:pt x="53921" y="14260"/>
                  <a:pt x="53921" y="12530"/>
                </a:cubicBezTo>
                <a:lnTo>
                  <a:pt x="53921" y="3132"/>
                </a:lnTo>
                <a:cubicBezTo>
                  <a:pt x="53921" y="1402"/>
                  <a:pt x="52601" y="0"/>
                  <a:pt x="50971" y="0"/>
                </a:cubicBezTo>
                <a:cubicBezTo>
                  <a:pt x="49342" y="0"/>
                  <a:pt x="48021" y="1402"/>
                  <a:pt x="48021" y="3132"/>
                </a:cubicBezTo>
                <a:moveTo>
                  <a:pt x="48021" y="107469"/>
                </a:moveTo>
                <a:lnTo>
                  <a:pt x="48021" y="116867"/>
                </a:lnTo>
                <a:cubicBezTo>
                  <a:pt x="48021" y="118597"/>
                  <a:pt x="49342" y="120000"/>
                  <a:pt x="50971" y="120000"/>
                </a:cubicBezTo>
                <a:cubicBezTo>
                  <a:pt x="52601" y="120000"/>
                  <a:pt x="53921" y="118597"/>
                  <a:pt x="53921" y="116867"/>
                </a:cubicBezTo>
                <a:lnTo>
                  <a:pt x="53921" y="107469"/>
                </a:lnTo>
                <a:cubicBezTo>
                  <a:pt x="53921" y="105739"/>
                  <a:pt x="52601" y="104336"/>
                  <a:pt x="50971" y="104336"/>
                </a:cubicBezTo>
                <a:cubicBezTo>
                  <a:pt x="49342" y="104336"/>
                  <a:pt x="48021" y="105739"/>
                  <a:pt x="48021" y="107469"/>
                </a:cubicBezTo>
                <a:moveTo>
                  <a:pt x="21116" y="59649"/>
                </a:moveTo>
                <a:cubicBezTo>
                  <a:pt x="21116" y="67800"/>
                  <a:pt x="24044" y="75951"/>
                  <a:pt x="29901" y="82170"/>
                </a:cubicBezTo>
                <a:cubicBezTo>
                  <a:pt x="41615" y="94608"/>
                  <a:pt x="60607" y="94608"/>
                  <a:pt x="72320" y="82170"/>
                </a:cubicBezTo>
                <a:lnTo>
                  <a:pt x="79515" y="74530"/>
                </a:lnTo>
                <a:lnTo>
                  <a:pt x="87539" y="74531"/>
                </a:lnTo>
                <a:cubicBezTo>
                  <a:pt x="90764" y="74530"/>
                  <a:pt x="93379" y="71754"/>
                  <a:pt x="93379" y="68330"/>
                </a:cubicBezTo>
                <a:lnTo>
                  <a:pt x="93379" y="59809"/>
                </a:lnTo>
                <a:lnTo>
                  <a:pt x="93530" y="59649"/>
                </a:lnTo>
                <a:lnTo>
                  <a:pt x="93379" y="59488"/>
                </a:lnTo>
                <a:lnTo>
                  <a:pt x="93379" y="50967"/>
                </a:lnTo>
                <a:cubicBezTo>
                  <a:pt x="93379" y="47543"/>
                  <a:pt x="90764" y="44767"/>
                  <a:pt x="87539" y="44767"/>
                </a:cubicBezTo>
                <a:lnTo>
                  <a:pt x="79515" y="44767"/>
                </a:lnTo>
                <a:cubicBezTo>
                  <a:pt x="77116" y="42220"/>
                  <a:pt x="74718" y="39674"/>
                  <a:pt x="72320" y="37127"/>
                </a:cubicBezTo>
                <a:cubicBezTo>
                  <a:pt x="60607" y="24689"/>
                  <a:pt x="41615" y="24689"/>
                  <a:pt x="29901" y="37127"/>
                </a:cubicBezTo>
                <a:cubicBezTo>
                  <a:pt x="24044" y="43346"/>
                  <a:pt x="21116" y="51497"/>
                  <a:pt x="21116" y="59649"/>
                </a:cubicBezTo>
                <a:moveTo>
                  <a:pt x="15930" y="103846"/>
                </a:moveTo>
                <a:cubicBezTo>
                  <a:pt x="15930" y="104647"/>
                  <a:pt x="16218" y="105449"/>
                  <a:pt x="16794" y="106061"/>
                </a:cubicBezTo>
                <a:cubicBezTo>
                  <a:pt x="17946" y="107284"/>
                  <a:pt x="19814" y="107284"/>
                  <a:pt x="20966" y="106061"/>
                </a:cubicBezTo>
                <a:lnTo>
                  <a:pt x="27224" y="99415"/>
                </a:lnTo>
                <a:cubicBezTo>
                  <a:pt x="28376" y="98192"/>
                  <a:pt x="28376" y="96208"/>
                  <a:pt x="27224" y="94985"/>
                </a:cubicBezTo>
                <a:cubicBezTo>
                  <a:pt x="26072" y="93762"/>
                  <a:pt x="24204" y="93762"/>
                  <a:pt x="23052" y="94985"/>
                </a:cubicBezTo>
                <a:lnTo>
                  <a:pt x="16794" y="101630"/>
                </a:lnTo>
                <a:cubicBezTo>
                  <a:pt x="16218" y="102242"/>
                  <a:pt x="15930" y="103044"/>
                  <a:pt x="15930" y="103846"/>
                </a:cubicBezTo>
                <a:moveTo>
                  <a:pt x="15930" y="15910"/>
                </a:moveTo>
                <a:cubicBezTo>
                  <a:pt x="15930" y="16712"/>
                  <a:pt x="16218" y="17514"/>
                  <a:pt x="16794" y="18125"/>
                </a:cubicBezTo>
                <a:lnTo>
                  <a:pt x="23052" y="24771"/>
                </a:lnTo>
                <a:cubicBezTo>
                  <a:pt x="24204" y="25994"/>
                  <a:pt x="26072" y="25994"/>
                  <a:pt x="27224" y="24771"/>
                </a:cubicBezTo>
                <a:cubicBezTo>
                  <a:pt x="28376" y="23547"/>
                  <a:pt x="28376" y="21564"/>
                  <a:pt x="27224" y="20340"/>
                </a:cubicBezTo>
                <a:lnTo>
                  <a:pt x="20966" y="13695"/>
                </a:lnTo>
                <a:cubicBezTo>
                  <a:pt x="19814" y="12472"/>
                  <a:pt x="17946" y="12472"/>
                  <a:pt x="16794" y="13695"/>
                </a:cubicBezTo>
                <a:cubicBezTo>
                  <a:pt x="16218" y="14307"/>
                  <a:pt x="15930" y="15109"/>
                  <a:pt x="15930" y="15910"/>
                </a:cubicBezTo>
                <a:moveTo>
                  <a:pt x="0" y="59999"/>
                </a:moveTo>
                <a:cubicBezTo>
                  <a:pt x="0" y="61730"/>
                  <a:pt x="1320" y="63132"/>
                  <a:pt x="2950" y="63132"/>
                </a:cubicBezTo>
                <a:lnTo>
                  <a:pt x="11800" y="63132"/>
                </a:lnTo>
                <a:cubicBezTo>
                  <a:pt x="13430" y="63132"/>
                  <a:pt x="14751" y="61730"/>
                  <a:pt x="14751" y="59999"/>
                </a:cubicBezTo>
                <a:cubicBezTo>
                  <a:pt x="14751" y="58269"/>
                  <a:pt x="13430" y="56867"/>
                  <a:pt x="11800" y="56867"/>
                </a:cubicBezTo>
                <a:lnTo>
                  <a:pt x="2950" y="56867"/>
                </a:lnTo>
                <a:cubicBezTo>
                  <a:pt x="1320" y="56867"/>
                  <a:pt x="0" y="58269"/>
                  <a:pt x="0" y="59999"/>
                </a:cubicBezTo>
              </a:path>
            </a:pathLst>
          </a:custGeom>
          <a:solidFill>
            <a:srgbClr val="57A7BD"/>
          </a:solidFill>
          <a:ln>
            <a:solidFill>
              <a:srgbClr val="57A7BD"/>
            </a:solidFill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873;p58"/>
          <p:cNvSpPr/>
          <p:nvPr/>
        </p:nvSpPr>
        <p:spPr>
          <a:xfrm>
            <a:off x="1813539" y="4164101"/>
            <a:ext cx="296507" cy="29564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6666" y="100217"/>
                </a:moveTo>
                <a:cubicBezTo>
                  <a:pt x="25193" y="100217"/>
                  <a:pt x="24000" y="101415"/>
                  <a:pt x="24000" y="102892"/>
                </a:cubicBezTo>
                <a:cubicBezTo>
                  <a:pt x="24000" y="104369"/>
                  <a:pt x="25193" y="105566"/>
                  <a:pt x="26666" y="105566"/>
                </a:cubicBezTo>
                <a:lnTo>
                  <a:pt x="93333" y="105566"/>
                </a:lnTo>
                <a:cubicBezTo>
                  <a:pt x="94806" y="105566"/>
                  <a:pt x="96000" y="104369"/>
                  <a:pt x="96000" y="102892"/>
                </a:cubicBezTo>
                <a:cubicBezTo>
                  <a:pt x="96000" y="101415"/>
                  <a:pt x="94806" y="100217"/>
                  <a:pt x="93333" y="100217"/>
                </a:cubicBezTo>
                <a:moveTo>
                  <a:pt x="26666" y="87913"/>
                </a:moveTo>
                <a:cubicBezTo>
                  <a:pt x="25193" y="87913"/>
                  <a:pt x="24000" y="89111"/>
                  <a:pt x="24000" y="90588"/>
                </a:cubicBezTo>
                <a:cubicBezTo>
                  <a:pt x="24000" y="92065"/>
                  <a:pt x="25193" y="93262"/>
                  <a:pt x="26666" y="93262"/>
                </a:cubicBezTo>
                <a:lnTo>
                  <a:pt x="93333" y="93262"/>
                </a:lnTo>
                <a:cubicBezTo>
                  <a:pt x="94806" y="93262"/>
                  <a:pt x="96000" y="92065"/>
                  <a:pt x="96000" y="90588"/>
                </a:cubicBezTo>
                <a:cubicBezTo>
                  <a:pt x="96000" y="89111"/>
                  <a:pt x="94806" y="87913"/>
                  <a:pt x="93333" y="87913"/>
                </a:cubicBezTo>
                <a:moveTo>
                  <a:pt x="26666" y="75609"/>
                </a:moveTo>
                <a:cubicBezTo>
                  <a:pt x="25193" y="75609"/>
                  <a:pt x="24000" y="76806"/>
                  <a:pt x="24000" y="78284"/>
                </a:cubicBezTo>
                <a:cubicBezTo>
                  <a:pt x="24000" y="79761"/>
                  <a:pt x="25193" y="80958"/>
                  <a:pt x="26666" y="80958"/>
                </a:cubicBezTo>
                <a:lnTo>
                  <a:pt x="93333" y="80958"/>
                </a:lnTo>
                <a:cubicBezTo>
                  <a:pt x="94806" y="80958"/>
                  <a:pt x="96000" y="79761"/>
                  <a:pt x="96000" y="78284"/>
                </a:cubicBezTo>
                <a:cubicBezTo>
                  <a:pt x="96000" y="76806"/>
                  <a:pt x="94806" y="75609"/>
                  <a:pt x="93333" y="75609"/>
                </a:cubicBezTo>
                <a:moveTo>
                  <a:pt x="26666" y="63305"/>
                </a:moveTo>
                <a:cubicBezTo>
                  <a:pt x="25193" y="63305"/>
                  <a:pt x="24000" y="64502"/>
                  <a:pt x="24000" y="65979"/>
                </a:cubicBezTo>
                <a:cubicBezTo>
                  <a:pt x="24000" y="67457"/>
                  <a:pt x="25193" y="68654"/>
                  <a:pt x="26666" y="68654"/>
                </a:cubicBezTo>
                <a:lnTo>
                  <a:pt x="93333" y="68654"/>
                </a:lnTo>
                <a:cubicBezTo>
                  <a:pt x="94806" y="68654"/>
                  <a:pt x="96000" y="67457"/>
                  <a:pt x="96000" y="65979"/>
                </a:cubicBezTo>
                <a:cubicBezTo>
                  <a:pt x="96000" y="64502"/>
                  <a:pt x="94806" y="63305"/>
                  <a:pt x="93333" y="63305"/>
                </a:cubicBezTo>
                <a:moveTo>
                  <a:pt x="26666" y="51001"/>
                </a:moveTo>
                <a:cubicBezTo>
                  <a:pt x="25193" y="51001"/>
                  <a:pt x="24000" y="52198"/>
                  <a:pt x="24000" y="53675"/>
                </a:cubicBezTo>
                <a:cubicBezTo>
                  <a:pt x="24000" y="55152"/>
                  <a:pt x="25193" y="56350"/>
                  <a:pt x="26666" y="56350"/>
                </a:cubicBezTo>
                <a:lnTo>
                  <a:pt x="93333" y="56350"/>
                </a:lnTo>
                <a:cubicBezTo>
                  <a:pt x="94806" y="56350"/>
                  <a:pt x="96000" y="55152"/>
                  <a:pt x="96000" y="53675"/>
                </a:cubicBezTo>
                <a:cubicBezTo>
                  <a:pt x="96000" y="52198"/>
                  <a:pt x="94806" y="51001"/>
                  <a:pt x="93333" y="51001"/>
                </a:cubicBezTo>
                <a:moveTo>
                  <a:pt x="26666" y="38697"/>
                </a:moveTo>
                <a:cubicBezTo>
                  <a:pt x="25193" y="38697"/>
                  <a:pt x="24000" y="39894"/>
                  <a:pt x="24000" y="41371"/>
                </a:cubicBezTo>
                <a:cubicBezTo>
                  <a:pt x="24000" y="42848"/>
                  <a:pt x="25193" y="44046"/>
                  <a:pt x="26666" y="44046"/>
                </a:cubicBezTo>
                <a:lnTo>
                  <a:pt x="93333" y="44046"/>
                </a:lnTo>
                <a:cubicBezTo>
                  <a:pt x="94806" y="44046"/>
                  <a:pt x="96000" y="42848"/>
                  <a:pt x="96000" y="41371"/>
                </a:cubicBezTo>
                <a:cubicBezTo>
                  <a:pt x="96000" y="39894"/>
                  <a:pt x="94806" y="38697"/>
                  <a:pt x="93333" y="38697"/>
                </a:cubicBezTo>
                <a:moveTo>
                  <a:pt x="0" y="11366"/>
                </a:moveTo>
                <a:lnTo>
                  <a:pt x="6739" y="11366"/>
                </a:lnTo>
                <a:lnTo>
                  <a:pt x="6739" y="17459"/>
                </a:lnTo>
                <a:cubicBezTo>
                  <a:pt x="6739" y="22260"/>
                  <a:pt x="10619" y="26151"/>
                  <a:pt x="15405" y="26151"/>
                </a:cubicBezTo>
                <a:cubicBezTo>
                  <a:pt x="20192" y="26151"/>
                  <a:pt x="24072" y="22260"/>
                  <a:pt x="24072" y="17459"/>
                </a:cubicBezTo>
                <a:lnTo>
                  <a:pt x="24072" y="11366"/>
                </a:lnTo>
                <a:lnTo>
                  <a:pt x="29716" y="11366"/>
                </a:lnTo>
                <a:lnTo>
                  <a:pt x="29716" y="17459"/>
                </a:lnTo>
                <a:cubicBezTo>
                  <a:pt x="29716" y="22260"/>
                  <a:pt x="33597" y="26151"/>
                  <a:pt x="38383" y="26151"/>
                </a:cubicBezTo>
                <a:cubicBezTo>
                  <a:pt x="43170" y="26151"/>
                  <a:pt x="47050" y="22260"/>
                  <a:pt x="47050" y="17459"/>
                </a:cubicBezTo>
                <a:lnTo>
                  <a:pt x="47050" y="11366"/>
                </a:lnTo>
                <a:lnTo>
                  <a:pt x="52694" y="11366"/>
                </a:lnTo>
                <a:lnTo>
                  <a:pt x="52694" y="17459"/>
                </a:lnTo>
                <a:cubicBezTo>
                  <a:pt x="52694" y="22260"/>
                  <a:pt x="56574" y="26151"/>
                  <a:pt x="61361" y="26151"/>
                </a:cubicBezTo>
                <a:cubicBezTo>
                  <a:pt x="66147" y="26151"/>
                  <a:pt x="70028" y="22260"/>
                  <a:pt x="70028" y="17459"/>
                </a:cubicBezTo>
                <a:lnTo>
                  <a:pt x="70028" y="11366"/>
                </a:lnTo>
                <a:lnTo>
                  <a:pt x="75672" y="11366"/>
                </a:lnTo>
                <a:lnTo>
                  <a:pt x="75672" y="17459"/>
                </a:lnTo>
                <a:cubicBezTo>
                  <a:pt x="75672" y="22260"/>
                  <a:pt x="79552" y="26151"/>
                  <a:pt x="84339" y="26151"/>
                </a:cubicBezTo>
                <a:cubicBezTo>
                  <a:pt x="89125" y="26151"/>
                  <a:pt x="93005" y="22260"/>
                  <a:pt x="93005" y="17459"/>
                </a:cubicBezTo>
                <a:lnTo>
                  <a:pt x="93005" y="11366"/>
                </a:lnTo>
                <a:lnTo>
                  <a:pt x="98650" y="11366"/>
                </a:lnTo>
                <a:lnTo>
                  <a:pt x="98650" y="17459"/>
                </a:lnTo>
                <a:cubicBezTo>
                  <a:pt x="98650" y="22259"/>
                  <a:pt x="102530" y="26151"/>
                  <a:pt x="107316" y="26151"/>
                </a:cubicBezTo>
                <a:cubicBezTo>
                  <a:pt x="112103" y="26151"/>
                  <a:pt x="115983" y="22259"/>
                  <a:pt x="115983" y="17459"/>
                </a:cubicBezTo>
                <a:lnTo>
                  <a:pt x="115983" y="11366"/>
                </a:lnTo>
                <a:lnTo>
                  <a:pt x="120000" y="11366"/>
                </a:lnTo>
                <a:lnTo>
                  <a:pt x="120000" y="120000"/>
                </a:lnTo>
                <a:lnTo>
                  <a:pt x="0" y="120000"/>
                </a:lnTo>
                <a:moveTo>
                  <a:pt x="15405" y="0"/>
                </a:moveTo>
                <a:cubicBezTo>
                  <a:pt x="17983" y="0"/>
                  <a:pt x="20072" y="2095"/>
                  <a:pt x="20072" y="4680"/>
                </a:cubicBezTo>
                <a:lnTo>
                  <a:pt x="20072" y="18051"/>
                </a:lnTo>
                <a:cubicBezTo>
                  <a:pt x="20072" y="20636"/>
                  <a:pt x="17983" y="22732"/>
                  <a:pt x="15405" y="22732"/>
                </a:cubicBezTo>
                <a:cubicBezTo>
                  <a:pt x="12828" y="22732"/>
                  <a:pt x="10739" y="20636"/>
                  <a:pt x="10739" y="18051"/>
                </a:cubicBezTo>
                <a:lnTo>
                  <a:pt x="10739" y="4680"/>
                </a:lnTo>
                <a:cubicBezTo>
                  <a:pt x="10739" y="2095"/>
                  <a:pt x="12828" y="0"/>
                  <a:pt x="15405" y="0"/>
                </a:cubicBezTo>
                <a:moveTo>
                  <a:pt x="38383" y="0"/>
                </a:moveTo>
                <a:cubicBezTo>
                  <a:pt x="40960" y="0"/>
                  <a:pt x="43050" y="2095"/>
                  <a:pt x="43050" y="4680"/>
                </a:cubicBezTo>
                <a:lnTo>
                  <a:pt x="43050" y="18051"/>
                </a:lnTo>
                <a:cubicBezTo>
                  <a:pt x="43050" y="20636"/>
                  <a:pt x="40960" y="22732"/>
                  <a:pt x="38383" y="22732"/>
                </a:cubicBezTo>
                <a:cubicBezTo>
                  <a:pt x="35806" y="22732"/>
                  <a:pt x="33716" y="20636"/>
                  <a:pt x="33716" y="18051"/>
                </a:cubicBezTo>
                <a:lnTo>
                  <a:pt x="33716" y="4680"/>
                </a:lnTo>
                <a:cubicBezTo>
                  <a:pt x="33716" y="2095"/>
                  <a:pt x="35806" y="0"/>
                  <a:pt x="38383" y="0"/>
                </a:cubicBezTo>
                <a:moveTo>
                  <a:pt x="61361" y="0"/>
                </a:moveTo>
                <a:cubicBezTo>
                  <a:pt x="63938" y="0"/>
                  <a:pt x="66028" y="2095"/>
                  <a:pt x="66028" y="4680"/>
                </a:cubicBezTo>
                <a:lnTo>
                  <a:pt x="66028" y="18051"/>
                </a:lnTo>
                <a:cubicBezTo>
                  <a:pt x="66028" y="20636"/>
                  <a:pt x="63938" y="22731"/>
                  <a:pt x="61361" y="22731"/>
                </a:cubicBezTo>
                <a:cubicBezTo>
                  <a:pt x="58784" y="22731"/>
                  <a:pt x="56694" y="20636"/>
                  <a:pt x="56694" y="18051"/>
                </a:cubicBezTo>
                <a:lnTo>
                  <a:pt x="56694" y="4680"/>
                </a:lnTo>
                <a:cubicBezTo>
                  <a:pt x="56694" y="2095"/>
                  <a:pt x="58784" y="0"/>
                  <a:pt x="61361" y="0"/>
                </a:cubicBezTo>
                <a:moveTo>
                  <a:pt x="84339" y="0"/>
                </a:moveTo>
                <a:cubicBezTo>
                  <a:pt x="86916" y="0"/>
                  <a:pt x="89005" y="2095"/>
                  <a:pt x="89005" y="4680"/>
                </a:cubicBezTo>
                <a:lnTo>
                  <a:pt x="89005" y="18051"/>
                </a:lnTo>
                <a:cubicBezTo>
                  <a:pt x="89005" y="20636"/>
                  <a:pt x="86916" y="22731"/>
                  <a:pt x="84339" y="22731"/>
                </a:cubicBezTo>
                <a:cubicBezTo>
                  <a:pt x="81761" y="22731"/>
                  <a:pt x="79672" y="20636"/>
                  <a:pt x="79672" y="18051"/>
                </a:cubicBezTo>
                <a:lnTo>
                  <a:pt x="79672" y="4680"/>
                </a:lnTo>
                <a:cubicBezTo>
                  <a:pt x="79672" y="2095"/>
                  <a:pt x="81761" y="0"/>
                  <a:pt x="84339" y="0"/>
                </a:cubicBezTo>
                <a:moveTo>
                  <a:pt x="107316" y="0"/>
                </a:moveTo>
                <a:cubicBezTo>
                  <a:pt x="109894" y="0"/>
                  <a:pt x="111983" y="2095"/>
                  <a:pt x="111983" y="4680"/>
                </a:cubicBezTo>
                <a:lnTo>
                  <a:pt x="111983" y="18051"/>
                </a:lnTo>
                <a:cubicBezTo>
                  <a:pt x="111983" y="20636"/>
                  <a:pt x="109894" y="22731"/>
                  <a:pt x="107316" y="22731"/>
                </a:cubicBezTo>
                <a:cubicBezTo>
                  <a:pt x="104739" y="22731"/>
                  <a:pt x="102650" y="20636"/>
                  <a:pt x="102650" y="18051"/>
                </a:cubicBezTo>
                <a:lnTo>
                  <a:pt x="102650" y="4680"/>
                </a:lnTo>
                <a:cubicBezTo>
                  <a:pt x="102650" y="2095"/>
                  <a:pt x="104739" y="0"/>
                  <a:pt x="107316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42;p25"/>
          <p:cNvSpPr/>
          <p:nvPr/>
        </p:nvSpPr>
        <p:spPr>
          <a:xfrm>
            <a:off x="1575998" y="881469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48;p25"/>
          <p:cNvSpPr txBox="1"/>
          <p:nvPr/>
        </p:nvSpPr>
        <p:spPr>
          <a:xfrm>
            <a:off x="2555776" y="1116376"/>
            <a:ext cx="5478427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buNone/>
            </a:pPr>
            <a:r>
              <a:rPr lang="ko-KR" altLang="en-US" sz="2000" b="1" spc="5" dirty="0">
                <a:solidFill>
                  <a:schemeClr val="lt1"/>
                </a:solidFill>
              </a:rPr>
              <a:t>작품소개</a:t>
            </a:r>
            <a:endParaRPr lang="ko-KR" altLang="en-US" sz="2000" b="1" i="0" spc="5" dirty="0">
              <a:solidFill>
                <a:schemeClr val="lt1"/>
              </a:solidFill>
            </a:endParaRPr>
          </a:p>
        </p:txBody>
      </p:sp>
      <p:grpSp>
        <p:nvGrpSpPr>
          <p:cNvPr id="164" name="Google Shape;866;p58"/>
          <p:cNvGrpSpPr/>
          <p:nvPr/>
        </p:nvGrpSpPr>
        <p:grpSpPr>
          <a:xfrm>
            <a:off x="1811578" y="1080120"/>
            <a:ext cx="312657" cy="301578"/>
            <a:chOff x="1244285" y="137079"/>
            <a:chExt cx="3193518" cy="3080355"/>
          </a:xfrm>
        </p:grpSpPr>
        <p:sp>
          <p:nvSpPr>
            <p:cNvPr id="165" name="Google Shape;867;p58"/>
            <p:cNvSpPr/>
            <p:nvPr/>
          </p:nvSpPr>
          <p:spPr>
            <a:xfrm rot="18900000">
              <a:off x="3296344" y="1792669"/>
              <a:ext cx="528220" cy="132115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868;p58"/>
            <p:cNvSpPr/>
            <p:nvPr/>
          </p:nvSpPr>
          <p:spPr>
            <a:xfrm rot="8100000">
              <a:off x="3909641" y="2915594"/>
              <a:ext cx="528162" cy="30184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869;p58"/>
            <p:cNvSpPr/>
            <p:nvPr/>
          </p:nvSpPr>
          <p:spPr>
            <a:xfrm>
              <a:off x="1244285" y="137079"/>
              <a:ext cx="2226071" cy="2226071"/>
            </a:xfrm>
            <a:prstGeom prst="donut">
              <a:avLst>
                <a:gd name="adj" fmla="val 1129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870;p58"/>
            <p:cNvSpPr/>
            <p:nvPr/>
          </p:nvSpPr>
          <p:spPr>
            <a:xfrm>
              <a:off x="1570436" y="463230"/>
              <a:ext cx="1573768" cy="1573768"/>
            </a:xfrm>
            <a:prstGeom prst="blockArc">
              <a:avLst>
                <a:gd name="adj1" fmla="val 15714950"/>
                <a:gd name="adj2" fmla="val 161138"/>
                <a:gd name="adj3" fmla="val 927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43"/>
          <p:cNvPicPr>
            <a:picLocks noGrp="1"/>
          </p:cNvPicPr>
          <p:nvPr>
            <p:ph type="pic" idx="2"/>
          </p:nvPr>
        </p:nvPicPr>
        <p:blipFill rotWithShape="1">
          <a:blip r:embed="rId3">
            <a:alphaModFix/>
            <a:lum/>
          </a:blip>
          <a:srcRect t="17760" b="17760"/>
          <a:stretch>
            <a:fillRect/>
          </a:stretch>
        </p:blipFill>
        <p:spPr>
          <a:xfrm>
            <a:off x="771161" y="1446782"/>
            <a:ext cx="3325200" cy="2323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528" name="Google Shape;528;p43"/>
          <p:cNvSpPr txBox="1"/>
          <p:nvPr/>
        </p:nvSpPr>
        <p:spPr>
          <a:xfrm>
            <a:off x="4644006" y="2151932"/>
            <a:ext cx="4347594" cy="54854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</a:rPr>
              <a:t>졸음운전이나 운전자의 부주의한 운전을 방지하기 위하여 사용하는 시스템이다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  <a:r>
              <a:rPr lang="ko-KR" altLang="en-US" sz="1600" dirty="0">
                <a:solidFill>
                  <a:schemeClr val="lt1"/>
                </a:solidFill>
              </a:rPr>
              <a:t> </a:t>
            </a: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43"/>
          <p:cNvSpPr txBox="1"/>
          <p:nvPr/>
        </p:nvSpPr>
        <p:spPr>
          <a:xfrm>
            <a:off x="4644006" y="2882798"/>
            <a:ext cx="4233293" cy="90030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카메라로 운전자의 </a:t>
            </a:r>
            <a:r>
              <a:rPr lang="ko-KR" altLang="en-US" sz="1600" dirty="0">
                <a:solidFill>
                  <a:schemeClr val="lt1"/>
                </a:solidFill>
              </a:rPr>
              <a:t>눈</a:t>
            </a: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을 감지하여 졸음운전의 가능성이 있거나 졸음운전시에 그에 맞는 경고 및 동작을 취한다.</a:t>
            </a:r>
          </a:p>
        </p:txBody>
      </p:sp>
      <p:sp>
        <p:nvSpPr>
          <p:cNvPr id="531" name="Google Shape;531;p43"/>
          <p:cNvSpPr txBox="1"/>
          <p:nvPr/>
        </p:nvSpPr>
        <p:spPr>
          <a:xfrm>
            <a:off x="4813771" y="1031104"/>
            <a:ext cx="3893761" cy="972232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ko-KR" altLang="en-US" sz="24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졸음운전 방지 장치</a:t>
            </a:r>
            <a:endParaRPr lang="en-US" altLang="ko-KR" sz="24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ctr">
              <a:spcBef>
                <a:spcPct val="0"/>
              </a:spcBef>
              <a:spcAft>
                <a:spcPct val="0"/>
              </a:spcAft>
              <a:buClr>
                <a:schemeClr val="lt1"/>
              </a:buClr>
            </a:pPr>
            <a:r>
              <a:rPr lang="en-US" altLang="ko-KR" sz="2000" dirty="0">
                <a:solidFill>
                  <a:schemeClr val="bg1"/>
                </a:solidFill>
              </a:rPr>
              <a:t>(Drowsy Driver Detection Device)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534" name="Google Shape;534;p43"/>
          <p:cNvSpPr txBox="1">
            <a:spLocks noGrp="1"/>
          </p:cNvSpPr>
          <p:nvPr>
            <p:ph type="title"/>
          </p:nvPr>
        </p:nvSpPr>
        <p:spPr>
          <a:xfrm>
            <a:off x="-25" y="139775"/>
            <a:ext cx="91440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/>
              <a:t>  작품 소개</a:t>
            </a:r>
            <a:endParaRPr lang="en-US" altLang="ko-KR" sz="320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alphaModFix/>
            <a:lum/>
          </a:blip>
          <a:srcRect/>
          <a:stretch>
            <a:fillRect/>
          </a:stretch>
        </p:blipFill>
        <p:spPr>
          <a:xfrm>
            <a:off x="758920" y="1441658"/>
            <a:ext cx="3346915" cy="234144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Google Shape;529;p43"/>
          <p:cNvSpPr txBox="1"/>
          <p:nvPr/>
        </p:nvSpPr>
        <p:spPr>
          <a:xfrm>
            <a:off x="4644006" y="3882497"/>
            <a:ext cx="4233293" cy="90030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 err="1">
                <a:solidFill>
                  <a:schemeClr val="lt1"/>
                </a:solidFill>
              </a:rPr>
              <a:t>머신러닝을</a:t>
            </a:r>
            <a:r>
              <a:rPr lang="ko-KR" altLang="en-US" sz="1600" dirty="0">
                <a:solidFill>
                  <a:schemeClr val="lt1"/>
                </a:solidFill>
              </a:rPr>
              <a:t> 사용하여 눈의 깜빡임을 </a:t>
            </a: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인식하고 하드웨어는 블루투스를 사용하여 휴대성을 높인다</a:t>
            </a:r>
            <a:r>
              <a:rPr lang="en-US" altLang="ko-KR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1028" name="직사각형 1027"/>
          <p:cNvSpPr txBox="1"/>
          <p:nvPr/>
        </p:nvSpPr>
        <p:spPr>
          <a:xfrm>
            <a:off x="4050145" y="-304164"/>
            <a:ext cx="6832600" cy="3022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/>
              <a:t>독창성, 연구 목표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 dirty="0"/>
              <a:t>  소프트웨어 제작 현황</a:t>
            </a:r>
          </a:p>
        </p:txBody>
      </p:sp>
      <p:sp>
        <p:nvSpPr>
          <p:cNvPr id="4" name="Google Shape;528;p43"/>
          <p:cNvSpPr txBox="1"/>
          <p:nvPr/>
        </p:nvSpPr>
        <p:spPr>
          <a:xfrm>
            <a:off x="5462076" y="1472787"/>
            <a:ext cx="3555650" cy="2755812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en-US" altLang="ko-KR" sz="1600" dirty="0" err="1">
                <a:solidFill>
                  <a:schemeClr val="lt1"/>
                </a:solidFill>
              </a:rPr>
              <a:t>openCV</a:t>
            </a:r>
            <a:r>
              <a:rPr lang="ko-KR" altLang="en-US" sz="1600" dirty="0">
                <a:solidFill>
                  <a:schemeClr val="lt1"/>
                </a:solidFill>
              </a:rPr>
              <a:t>를 사용한 영상처리와 </a:t>
            </a:r>
            <a:r>
              <a:rPr lang="en-US" altLang="ko-KR" sz="1600" dirty="0" err="1">
                <a:solidFill>
                  <a:schemeClr val="lt1"/>
                </a:solidFill>
              </a:rPr>
              <a:t>dlib</a:t>
            </a:r>
            <a:r>
              <a:rPr lang="ko-KR" altLang="en-US" sz="1600" dirty="0">
                <a:solidFill>
                  <a:schemeClr val="lt1"/>
                </a:solidFill>
              </a:rPr>
              <a:t>을 사용하여 사람의 눈 특히 눈을 깜빡이는 지를 판단한다</a:t>
            </a:r>
            <a:r>
              <a:rPr lang="en-US" altLang="ko-KR" sz="1600" dirty="0">
                <a:solidFill>
                  <a:schemeClr val="lt1"/>
                </a:solidFill>
              </a:rPr>
              <a:t>. DB</a:t>
            </a:r>
            <a:r>
              <a:rPr lang="ko-KR" altLang="en-US" sz="1600" dirty="0">
                <a:solidFill>
                  <a:schemeClr val="lt1"/>
                </a:solidFill>
              </a:rPr>
              <a:t>는 오픈소스를 사용하였다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</a:rPr>
              <a:t>눈이 떠져 있는 상태를 </a:t>
            </a:r>
            <a:r>
              <a:rPr lang="en-US" altLang="ko-KR" sz="1600" dirty="0">
                <a:solidFill>
                  <a:schemeClr val="lt1"/>
                </a:solidFill>
              </a:rPr>
              <a:t>1.0</a:t>
            </a:r>
            <a:r>
              <a:rPr lang="ko-KR" altLang="en-US" sz="1600" dirty="0">
                <a:solidFill>
                  <a:schemeClr val="lt1"/>
                </a:solidFill>
              </a:rPr>
              <a:t>으로 하고 완전히 감겨져 있는 상태를 </a:t>
            </a:r>
            <a:r>
              <a:rPr lang="en-US" altLang="ko-KR" sz="1600" dirty="0">
                <a:solidFill>
                  <a:schemeClr val="lt1"/>
                </a:solidFill>
              </a:rPr>
              <a:t>0</a:t>
            </a:r>
            <a:r>
              <a:rPr lang="ko-KR" altLang="en-US" sz="1600" dirty="0">
                <a:solidFill>
                  <a:schemeClr val="lt1"/>
                </a:solidFill>
              </a:rPr>
              <a:t>으로 두고 눈 위에 숫자를 표시한다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하드웨어와 소프트웨어를 연결 하는 알고리즘을 만들 예정이다</a:t>
            </a:r>
            <a:r>
              <a:rPr lang="en-US" altLang="ko-KR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KakaoTalk_Video_20190314_1122_34_062">
            <a:hlinkClick r:id="" action="ppaction://media"/>
            <a:extLst>
              <a:ext uri="{FF2B5EF4-FFF2-40B4-BE49-F238E27FC236}">
                <a16:creationId xmlns:a16="http://schemas.microsoft.com/office/drawing/2014/main" id="{2F04E49C-986B-4F22-B1A4-9FC07DD24A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0800000">
            <a:off x="426719" y="1607641"/>
            <a:ext cx="4693921" cy="28507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 dirty="0"/>
              <a:t>하드웨어 제작 현황</a:t>
            </a:r>
          </a:p>
        </p:txBody>
      </p:sp>
      <p:sp>
        <p:nvSpPr>
          <p:cNvPr id="506" name="직사각형 505"/>
          <p:cNvSpPr txBox="1"/>
          <p:nvPr/>
        </p:nvSpPr>
        <p:spPr>
          <a:xfrm>
            <a:off x="4050145" y="-304164"/>
            <a:ext cx="6832600" cy="3022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/>
              <a:t>시스템 설계, 부품구성</a:t>
            </a:r>
          </a:p>
        </p:txBody>
      </p:sp>
      <p:sp>
        <p:nvSpPr>
          <p:cNvPr id="5" name="Google Shape;528;p43"/>
          <p:cNvSpPr txBox="1"/>
          <p:nvPr/>
        </p:nvSpPr>
        <p:spPr>
          <a:xfrm>
            <a:off x="4572000" y="1733673"/>
            <a:ext cx="4347594" cy="2743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</a:rPr>
              <a:t>하드웨어는 원래 복대를 사용해 배에 착용하는 것에서 손목에 채우는 형식으로 바꾸어 진행할 예정</a:t>
            </a:r>
            <a:endParaRPr lang="en-US" altLang="ko-KR" sz="1600" dirty="0">
              <a:solidFill>
                <a:schemeClr val="lt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밸크로</a:t>
            </a: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밴드에 진동 모듈을 달아 사람이 졸았다고 판단될 경우에 진동을 줄 것</a:t>
            </a: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현재 작은 진동모터들을 납땜을 통해 연결하였으며 </a:t>
            </a:r>
            <a:r>
              <a:rPr lang="ko-KR" altLang="en-US" sz="16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아두이노를</a:t>
            </a: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통해 진동을 줄 수 있으며 </a:t>
            </a:r>
            <a:r>
              <a:rPr lang="ko-KR" altLang="en-US" sz="16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밸크로에</a:t>
            </a: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부착할 예정</a:t>
            </a: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D80896E-EB2F-45B3-A06B-B3BB32EAB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25" y="1733673"/>
            <a:ext cx="3660320" cy="250663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30"/>
          <p:cNvCxnSpPr/>
          <p:nvPr/>
        </p:nvCxnSpPr>
        <p:spPr>
          <a:xfrm rot="10800000" flipH="1">
            <a:off x="0" y="0"/>
            <a:ext cx="9144000" cy="5143500"/>
          </a:xfrm>
          <a:prstGeom prst="straightConnector1">
            <a:avLst/>
          </a:prstGeom>
          <a:noFill/>
          <a:ln w="57150" cap="flat" cmpd="sng">
            <a:solidFill>
              <a:schemeClr val="lt1"/>
            </a:solidFill>
            <a:prstDash val="solid"/>
            <a:round/>
          </a:ln>
        </p:spPr>
      </p:cxnSp>
      <p:sp>
        <p:nvSpPr>
          <p:cNvPr id="224" name="Google Shape;224;p30"/>
          <p:cNvSpPr/>
          <p:nvPr/>
        </p:nvSpPr>
        <p:spPr>
          <a:xfrm>
            <a:off x="1827157" y="3481976"/>
            <a:ext cx="720080" cy="720080"/>
          </a:xfrm>
          <a:prstGeom prst="ellipse">
            <a:avLst/>
          </a:prstGeom>
          <a:solidFill>
            <a:srgbClr val="69B6CC"/>
          </a:solidFill>
          <a:ln w="41275" cap="flat" cmpd="sng">
            <a:solidFill>
              <a:schemeClr val="lt1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0"/>
          <p:cNvSpPr/>
          <p:nvPr/>
        </p:nvSpPr>
        <p:spPr>
          <a:xfrm>
            <a:off x="3390177" y="2617880"/>
            <a:ext cx="720080" cy="720080"/>
          </a:xfrm>
          <a:prstGeom prst="ellipse">
            <a:avLst/>
          </a:prstGeom>
          <a:solidFill>
            <a:srgbClr val="69B6CC"/>
          </a:solidFill>
          <a:ln w="41275" cap="flat" cmpd="sng">
            <a:solidFill>
              <a:schemeClr val="lt1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0"/>
          <p:cNvSpPr/>
          <p:nvPr/>
        </p:nvSpPr>
        <p:spPr>
          <a:xfrm>
            <a:off x="4953197" y="1753784"/>
            <a:ext cx="720080" cy="720080"/>
          </a:xfrm>
          <a:prstGeom prst="ellipse">
            <a:avLst/>
          </a:prstGeom>
          <a:solidFill>
            <a:srgbClr val="69B6CC"/>
          </a:solidFill>
          <a:ln w="41275" cap="flat" cmpd="sng">
            <a:solidFill>
              <a:schemeClr val="lt1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0"/>
          <p:cNvSpPr/>
          <p:nvPr/>
        </p:nvSpPr>
        <p:spPr>
          <a:xfrm>
            <a:off x="6516216" y="889688"/>
            <a:ext cx="720080" cy="720080"/>
          </a:xfrm>
          <a:prstGeom prst="ellipse">
            <a:avLst/>
          </a:prstGeom>
          <a:solidFill>
            <a:srgbClr val="69B6CC"/>
          </a:solidFill>
          <a:ln w="41275" cap="flat" cmpd="sng">
            <a:solidFill>
              <a:schemeClr val="lt1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0"/>
          <p:cNvSpPr/>
          <p:nvPr/>
        </p:nvSpPr>
        <p:spPr>
          <a:xfrm>
            <a:off x="1935169" y="3589988"/>
            <a:ext cx="504056" cy="50405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0"/>
          <p:cNvSpPr/>
          <p:nvPr/>
        </p:nvSpPr>
        <p:spPr>
          <a:xfrm>
            <a:off x="3498189" y="2725892"/>
            <a:ext cx="504056" cy="50405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0"/>
          <p:cNvSpPr/>
          <p:nvPr/>
        </p:nvSpPr>
        <p:spPr>
          <a:xfrm>
            <a:off x="5076618" y="1861796"/>
            <a:ext cx="504056" cy="50405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0"/>
          <p:cNvSpPr/>
          <p:nvPr/>
        </p:nvSpPr>
        <p:spPr>
          <a:xfrm>
            <a:off x="6624229" y="997700"/>
            <a:ext cx="504056" cy="50405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0"/>
          <p:cNvSpPr/>
          <p:nvPr/>
        </p:nvSpPr>
        <p:spPr>
          <a:xfrm>
            <a:off x="988846" y="2239167"/>
            <a:ext cx="1414764" cy="4320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2000" b="1" dirty="0">
                <a:solidFill>
                  <a:schemeClr val="lt1"/>
                </a:solidFill>
              </a:rPr>
              <a:t>3</a:t>
            </a:r>
            <a:r>
              <a:rPr lang="ko-KR" altLang="en-US" sz="2000" b="1" dirty="0">
                <a:solidFill>
                  <a:schemeClr val="lt1"/>
                </a:solidFill>
              </a:rPr>
              <a:t>월</a:t>
            </a:r>
            <a:endParaRPr lang="en" altLang="en-US" sz="2000" b="1" dirty="0">
              <a:solidFill>
                <a:schemeClr val="lt1"/>
              </a:solidFill>
            </a:endParaRPr>
          </a:p>
        </p:txBody>
      </p:sp>
      <p:sp>
        <p:nvSpPr>
          <p:cNvPr id="234" name="Google Shape;234;p30"/>
          <p:cNvSpPr txBox="1"/>
          <p:nvPr/>
        </p:nvSpPr>
        <p:spPr>
          <a:xfrm>
            <a:off x="998279" y="2716968"/>
            <a:ext cx="2083832" cy="72008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en-US" altLang="ko-KR" sz="1200" dirty="0">
                <a:solidFill>
                  <a:schemeClr val="bg1"/>
                </a:solidFill>
              </a:rPr>
              <a:t>DB </a:t>
            </a:r>
            <a:r>
              <a:rPr lang="ko-KR" altLang="en-US" sz="1200" dirty="0">
                <a:solidFill>
                  <a:schemeClr val="bg1"/>
                </a:solidFill>
              </a:rPr>
              <a:t>수집</a:t>
            </a:r>
          </a:p>
          <a:p>
            <a:pPr marL="171450" lvl="0" indent="-171450">
              <a:buClr>
                <a:schemeClr val="bg1"/>
              </a:buClr>
              <a:buFont typeface="Arial"/>
              <a:buChar char=""/>
            </a:pPr>
            <a:r>
              <a:rPr lang="en-US" altLang="ko-KR" sz="1200" dirty="0">
                <a:solidFill>
                  <a:schemeClr val="bg1"/>
                </a:solidFill>
              </a:rPr>
              <a:t>SW</a:t>
            </a:r>
            <a:r>
              <a:rPr lang="ko-KR" altLang="en-US" sz="1200" dirty="0">
                <a:solidFill>
                  <a:schemeClr val="bg1"/>
                </a:solidFill>
              </a:rPr>
              <a:t>코딩</a:t>
            </a:r>
          </a:p>
          <a:p>
            <a:pPr marL="171450" lvl="0" indent="-171450">
              <a:buClr>
                <a:schemeClr val="bg1"/>
              </a:buClr>
              <a:buFont typeface="Arial"/>
              <a:buChar char=""/>
            </a:pPr>
            <a:r>
              <a:rPr lang="ko-KR" altLang="en-US" sz="1200" dirty="0">
                <a:solidFill>
                  <a:schemeClr val="bg1"/>
                </a:solidFill>
              </a:rPr>
              <a:t>하드웨어 구성</a:t>
            </a:r>
          </a:p>
          <a:p>
            <a:pPr marL="171450" lvl="0" indent="-171450">
              <a:buClr>
                <a:schemeClr val="bg1"/>
              </a:buClr>
              <a:buFont typeface="Arial"/>
              <a:buChar char=""/>
            </a:pPr>
            <a:endParaRPr lang="en-US" altLang="ko-KR" sz="1200" dirty="0">
              <a:solidFill>
                <a:schemeClr val="bg1"/>
              </a:solidFill>
            </a:endParaRPr>
          </a:p>
          <a:p>
            <a:pPr marL="0" lv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en" altLang="en-US" sz="1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ko-KR" altLang="en-US" dirty="0"/>
          </a:p>
        </p:txBody>
      </p:sp>
      <p:sp>
        <p:nvSpPr>
          <p:cNvPr id="236" name="Google Shape;236;p30"/>
          <p:cNvSpPr/>
          <p:nvPr/>
        </p:nvSpPr>
        <p:spPr>
          <a:xfrm>
            <a:off x="3750216" y="615183"/>
            <a:ext cx="1945236" cy="4320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2000" b="1" dirty="0">
                <a:solidFill>
                  <a:schemeClr val="lt1"/>
                </a:solidFill>
              </a:rPr>
              <a:t>5</a:t>
            </a:r>
            <a:r>
              <a:rPr lang="ko-KR" altLang="en-US" sz="20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월</a:t>
            </a:r>
          </a:p>
        </p:txBody>
      </p:sp>
      <p:sp>
        <p:nvSpPr>
          <p:cNvPr id="238" name="Google Shape;238;p30"/>
          <p:cNvSpPr txBox="1"/>
          <p:nvPr/>
        </p:nvSpPr>
        <p:spPr>
          <a:xfrm>
            <a:off x="3771834" y="1085046"/>
            <a:ext cx="2082119" cy="701023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ko-KR" altLang="en-US" sz="1200">
                <a:solidFill>
                  <a:schemeClr val="lt1"/>
                </a:solidFill>
              </a:rPr>
              <a:t>오작동 수정 및 보완</a:t>
            </a:r>
          </a:p>
          <a:p>
            <a:pPr marL="171450" lvl="0" indent="-17145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en-US" altLang="ko-KR" sz="1200">
                <a:solidFill>
                  <a:schemeClr val="lt1"/>
                </a:solidFill>
              </a:rPr>
              <a:t>2</a:t>
            </a:r>
            <a:r>
              <a:rPr lang="ko-KR" altLang="en-US" sz="1200">
                <a:solidFill>
                  <a:schemeClr val="lt1"/>
                </a:solidFill>
              </a:rPr>
              <a:t>차 완성 및 점검</a:t>
            </a:r>
          </a:p>
          <a:p>
            <a:pPr lvl="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endParaRPr lang="ko-KR" altLang="en-US"/>
          </a:p>
        </p:txBody>
      </p:sp>
      <p:sp>
        <p:nvSpPr>
          <p:cNvPr id="240" name="Google Shape;240;p30"/>
          <p:cNvSpPr/>
          <p:nvPr/>
        </p:nvSpPr>
        <p:spPr>
          <a:xfrm>
            <a:off x="4242563" y="3047891"/>
            <a:ext cx="1611390" cy="4320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2000" b="1" dirty="0">
                <a:solidFill>
                  <a:schemeClr val="lt1"/>
                </a:solidFill>
              </a:rPr>
              <a:t>4</a:t>
            </a:r>
            <a:r>
              <a:rPr lang="ko-KR" altLang="en-US" sz="20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월</a:t>
            </a:r>
          </a:p>
        </p:txBody>
      </p:sp>
      <p:sp>
        <p:nvSpPr>
          <p:cNvPr id="242" name="Google Shape;242;p30"/>
          <p:cNvSpPr txBox="1"/>
          <p:nvPr/>
        </p:nvSpPr>
        <p:spPr>
          <a:xfrm>
            <a:off x="4242563" y="3461195"/>
            <a:ext cx="2170029" cy="958035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ko-KR" altLang="en-US" sz="1200" dirty="0">
                <a:solidFill>
                  <a:schemeClr val="bg1"/>
                </a:solidFill>
              </a:rPr>
              <a:t>전제 하드웨어 구현</a:t>
            </a: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en-US" altLang="ko-KR" sz="1200" dirty="0">
                <a:solidFill>
                  <a:schemeClr val="bg1"/>
                </a:solidFill>
              </a:rPr>
              <a:t>1</a:t>
            </a:r>
            <a:r>
              <a:rPr lang="ko-KR" altLang="en-US" sz="1200" dirty="0">
                <a:solidFill>
                  <a:schemeClr val="bg1"/>
                </a:solidFill>
              </a:rPr>
              <a:t>차 완성 및 점검</a:t>
            </a: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ko-KR" altLang="en-US" sz="1200" dirty="0">
                <a:solidFill>
                  <a:schemeClr val="bg1"/>
                </a:solidFill>
              </a:rPr>
              <a:t>중간평가</a:t>
            </a:r>
          </a:p>
        </p:txBody>
      </p:sp>
      <p:sp>
        <p:nvSpPr>
          <p:cNvPr id="244" name="Google Shape;244;p30"/>
          <p:cNvSpPr/>
          <p:nvPr/>
        </p:nvSpPr>
        <p:spPr>
          <a:xfrm>
            <a:off x="7340046" y="1209863"/>
            <a:ext cx="1570872" cy="4320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sz="20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r>
              <a:rPr lang="ko-KR" altLang="en-US" sz="20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월</a:t>
            </a:r>
          </a:p>
        </p:txBody>
      </p:sp>
      <p:sp>
        <p:nvSpPr>
          <p:cNvPr id="246" name="Google Shape;246;p30"/>
          <p:cNvSpPr txBox="1"/>
          <p:nvPr/>
        </p:nvSpPr>
        <p:spPr>
          <a:xfrm>
            <a:off x="7340046" y="1635527"/>
            <a:ext cx="1421432" cy="830806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ko-KR" alt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최종 점검</a:t>
            </a: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/>
              <a:buChar char=""/>
            </a:pPr>
            <a:r>
              <a:rPr lang="ko-KR" altLang="en-US" sz="1200">
                <a:solidFill>
                  <a:schemeClr val="lt1"/>
                </a:solidFill>
              </a:rPr>
              <a:t>최종 평가</a:t>
            </a:r>
            <a:r>
              <a:rPr lang="en" alt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ko-KR" altLang="en-US"/>
          </a:p>
        </p:txBody>
      </p:sp>
      <p:sp>
        <p:nvSpPr>
          <p:cNvPr id="252" name="Google Shape;252;p30"/>
          <p:cNvSpPr txBox="1">
            <a:spLocks noGrp="1"/>
          </p:cNvSpPr>
          <p:nvPr>
            <p:ph type="title"/>
          </p:nvPr>
        </p:nvSpPr>
        <p:spPr>
          <a:xfrm>
            <a:off x="-233082" y="98352"/>
            <a:ext cx="91440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 dirty="0"/>
              <a:t>  향후 계획</a:t>
            </a:r>
          </a:p>
        </p:txBody>
      </p:sp>
      <p:sp>
        <p:nvSpPr>
          <p:cNvPr id="38" name="Google Shape;942;p59"/>
          <p:cNvSpPr/>
          <p:nvPr/>
        </p:nvSpPr>
        <p:spPr>
          <a:xfrm>
            <a:off x="1970783" y="3749311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 i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943;p59"/>
          <p:cNvSpPr/>
          <p:nvPr/>
        </p:nvSpPr>
        <p:spPr>
          <a:xfrm>
            <a:off x="3533803" y="2873681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moveTo>
                  <a:pt x="34667" y="18159"/>
                </a:moveTo>
                <a:lnTo>
                  <a:pt x="53478" y="18159"/>
                </a:lnTo>
                <a:lnTo>
                  <a:pt x="53478" y="101840"/>
                </a:lnTo>
                <a:lnTo>
                  <a:pt x="34667" y="101840"/>
                </a:lnTo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945;p59"/>
          <p:cNvSpPr/>
          <p:nvPr/>
        </p:nvSpPr>
        <p:spPr>
          <a:xfrm>
            <a:off x="6659843" y="117301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moveTo>
                  <a:pt x="83612" y="18159"/>
                </a:moveTo>
                <a:lnTo>
                  <a:pt x="102423" y="18159"/>
                </a:lnTo>
                <a:lnTo>
                  <a:pt x="102423" y="101840"/>
                </a:lnTo>
                <a:lnTo>
                  <a:pt x="83612" y="101840"/>
                </a:lnTo>
                <a:moveTo>
                  <a:pt x="59139" y="18159"/>
                </a:moveTo>
                <a:lnTo>
                  <a:pt x="77951" y="18159"/>
                </a:lnTo>
                <a:lnTo>
                  <a:pt x="77951" y="101840"/>
                </a:lnTo>
                <a:lnTo>
                  <a:pt x="59139" y="101840"/>
                </a:lnTo>
                <a:moveTo>
                  <a:pt x="34667" y="18159"/>
                </a:moveTo>
                <a:lnTo>
                  <a:pt x="53478" y="18159"/>
                </a:lnTo>
                <a:lnTo>
                  <a:pt x="53478" y="101840"/>
                </a:lnTo>
                <a:lnTo>
                  <a:pt x="34667" y="101840"/>
                </a:lnTo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944;p59"/>
          <p:cNvSpPr/>
          <p:nvPr/>
        </p:nvSpPr>
        <p:spPr>
          <a:xfrm>
            <a:off x="5112232" y="2009585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moveTo>
                  <a:pt x="59139" y="18159"/>
                </a:moveTo>
                <a:lnTo>
                  <a:pt x="77951" y="18159"/>
                </a:lnTo>
                <a:lnTo>
                  <a:pt x="77951" y="101840"/>
                </a:lnTo>
                <a:lnTo>
                  <a:pt x="59139" y="101840"/>
                </a:lnTo>
                <a:moveTo>
                  <a:pt x="34667" y="18159"/>
                </a:moveTo>
                <a:lnTo>
                  <a:pt x="53478" y="18159"/>
                </a:lnTo>
                <a:lnTo>
                  <a:pt x="53478" y="101840"/>
                </a:lnTo>
                <a:lnTo>
                  <a:pt x="34667" y="101840"/>
                </a:lnTo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ko-KR" altLang="en-US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A7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56"/>
          <p:cNvSpPr txBox="1">
            <a:spLocks noGrp="1"/>
          </p:cNvSpPr>
          <p:nvPr>
            <p:ph type="title"/>
          </p:nvPr>
        </p:nvSpPr>
        <p:spPr>
          <a:xfrm>
            <a:off x="-25" y="3777225"/>
            <a:ext cx="9144000" cy="5229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en" altLang="en-US"/>
              <a:t>Thank you</a:t>
            </a:r>
            <a:endParaRPr lang="ko-K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223</Words>
  <Application>Microsoft Office PowerPoint</Application>
  <PresentationFormat>화면 슬라이드 쇼(16:9)</PresentationFormat>
  <Paragraphs>50</Paragraphs>
  <Slides>7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mn-ea</vt:lpstr>
      <vt:lpstr>Arial</vt:lpstr>
      <vt:lpstr>Simple Light</vt:lpstr>
      <vt:lpstr>졸음운전 방지 장치 (Drowsy Driver Detection Device)</vt:lpstr>
      <vt:lpstr>PowerPoint 프레젠테이션</vt:lpstr>
      <vt:lpstr>  작품 소개</vt:lpstr>
      <vt:lpstr>  소프트웨어 제작 현황</vt:lpstr>
      <vt:lpstr>하드웨어 제작 현황</vt:lpstr>
      <vt:lpstr>  향후 계획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졸음 방지 카메라 </dc:title>
  <dc:subject/>
  <dc:creator>Administrator</dc:creator>
  <cp:keywords/>
  <dc:description/>
  <cp:lastModifiedBy>정운표</cp:lastModifiedBy>
  <cp:revision>97</cp:revision>
  <dcterms:modified xsi:type="dcterms:W3CDTF">2019-03-14T02:50:58Z</dcterms:modified>
  <cp:category/>
  <cp:contentStatus/>
</cp:coreProperties>
</file>

<file path=docProps/thumbnail.jpeg>
</file>